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Nunito" pitchFamily="2" charset="77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T Sans Narrow" panose="020B0506020203020204" pitchFamily="34" charset="77"/>
      <p:regular r:id="rId48"/>
      <p:bold r:id="rId49"/>
    </p:embeddedFont>
    <p:embeddedFont>
      <p:font typeface="Trebuchet MS" panose="020B0703020202090204" pitchFamily="34" charset="0"/>
      <p:regular r:id="rId50"/>
      <p:bold r:id="rId51"/>
      <p:italic r:id="rId52"/>
    </p:embeddedFont>
    <p:embeddedFont>
      <p:font typeface="Ubuntu" panose="020B0504030602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041E38-2A5B-4EA2-88E8-402873F2071F}">
  <a:tblStyle styleId="{E0041E38-2A5B-4EA2-88E8-402873F207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72EA21-62C6-4B42-813F-35F5E82405D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261aaa3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4261aaa3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4261aaa3b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261aaa3b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4261aaa3b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4261aaa3ba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261aaa3b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4261aaa3b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4261aaa3ba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b8197e0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b8197e0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261aaa3b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4261aaa3b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3082054f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3082054f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261aaa3b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4261aaa3b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4261aaa3ba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8c208a983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8c208a983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171da76a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171da76a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3431409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3431409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8db052f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88db052f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261aaa3b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4261aaa3b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81f24389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881f24389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261aaa3b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4261aaa3b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4261aaa3ba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261aaa3b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4261aaa3b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261aaa3ba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4261aaa3b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196032c1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196032c1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261aaa3b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4261aaa3b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4261aaa3ba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261aaa3b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261aaa3b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4261aaa3ba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261aaa3ba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4261aaa3b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881f24389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881f24389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81f2438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881f2438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261aaa3b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4261aaa3b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8c208a983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8c208a983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c751d8d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4c751d8d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261aaa3ba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4261aaa3ba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8c208a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8c208a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1b803f40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1b803f40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6006f5d37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6006f5d37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261aaa3b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4261aaa3b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5c44240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5c44240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3ad10196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3ad10196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83dd5bd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83dd5bd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steph@globalleadersinc.org" TargetMode="External"/><Relationship Id="rId3" Type="http://schemas.openxmlformats.org/officeDocument/2006/relationships/hyperlink" Target="mailto:info@globalleadersinc.org" TargetMode="External"/><Relationship Id="rId7" Type="http://schemas.openxmlformats.org/officeDocument/2006/relationships/hyperlink" Target="mailto:robert@globalleadersin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skyler@globalleaderasinc.org" TargetMode="External"/><Relationship Id="rId5" Type="http://schemas.openxmlformats.org/officeDocument/2006/relationships/hyperlink" Target="mailto:kyla@globalleadersinc.org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jfontana@globalleadersinc.org" TargetMode="External"/><Relationship Id="rId9" Type="http://schemas.openxmlformats.org/officeDocument/2006/relationships/hyperlink" Target="mailto:lisa@globalleadersinc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250" y="-668875"/>
            <a:ext cx="9624248" cy="721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0425" y="86000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-746150" y="4512800"/>
            <a:ext cx="10134600" cy="1085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Global Leaders 2023-2024 Leadership Program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      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600" b="1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does GL $</a:t>
            </a:r>
            <a:r>
              <a:rPr lang="en" sz="3600" b="1" i="0" u="none" strike="noStrike" cap="none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get distributed?</a:t>
            </a:r>
            <a:endParaRPr sz="3600" b="1" i="0" u="none" strike="noStrike" cap="none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875" y="1151050"/>
            <a:ext cx="4212400" cy="39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52" y="1978725"/>
            <a:ext cx="4946473" cy="31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5975"/>
            <a:ext cx="903319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8820600" y="0"/>
            <a:ext cx="323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27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Student/Parent </a:t>
            </a:r>
            <a:r>
              <a:rPr lang="en" sz="2700" b="1" i="0" u="none" strike="noStrike" cap="none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Fundraising Philosophy: </a:t>
            </a:r>
            <a:r>
              <a:rPr lang="en" sz="27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lang="en" sz="2700" b="1" i="0" u="none" strike="noStrike" cap="none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age 6-7</a:t>
            </a:r>
            <a:endParaRPr sz="2700" b="1" i="0" u="none" strike="noStrike" cap="none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>
            <a:off x="164550" y="843575"/>
            <a:ext cx="5750100" cy="4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Char char="•"/>
            </a:pPr>
            <a:r>
              <a:rPr lang="en" sz="2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We are all in this together!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•"/>
            </a:pPr>
            <a:r>
              <a:rPr lang="en" sz="1700" b="1">
                <a:latin typeface="Ubuntu"/>
                <a:ea typeface="Ubuntu"/>
                <a:cs typeface="Ubuntu"/>
                <a:sym typeface="Ubuntu"/>
              </a:rPr>
              <a:t>MOST 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Fundraising by full-pay students supports the </a:t>
            </a:r>
            <a:r>
              <a:rPr lang="en" sz="1700" b="1" i="0" u="none" strike="noStrike" cap="none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project fund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(local and international projects), and </a:t>
            </a:r>
            <a:r>
              <a:rPr lang="en" sz="1700" b="1" i="0" u="none" strike="noStrike" cap="none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financial a</a:t>
            </a:r>
            <a:r>
              <a:rPr lang="en" sz="17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ssistance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for peers. Your donors will be able to choose where their donations go (projects, scholarships, or g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eneral operating costs)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•"/>
            </a:pPr>
            <a:r>
              <a:rPr lang="en" sz="1700" b="1">
                <a:latin typeface="Ubuntu"/>
                <a:ea typeface="Ubuntu"/>
                <a:cs typeface="Ubuntu"/>
                <a:sym typeface="Ubuntu"/>
              </a:rPr>
              <a:t>ALL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 fundraising by Work &amp; Earn students goes towards their program fee. 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•"/>
            </a:pPr>
            <a:r>
              <a:rPr lang="en" sz="1700" b="1">
                <a:latin typeface="Ubuntu"/>
                <a:ea typeface="Ubuntu"/>
                <a:cs typeface="Ubuntu"/>
                <a:sym typeface="Ubuntu"/>
              </a:rPr>
              <a:t>ALL AUCTION proceeds goes to W&amp;E, Local and International projects.  </a:t>
            </a:r>
            <a:endParaRPr sz="1700" b="1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•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Read through packet for info for Work &amp; Earn and full pay families.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46" name="Google Shape;146;p24" descr="IMG_5176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6589" y="1063376"/>
            <a:ext cx="2501213" cy="16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263" y="2990225"/>
            <a:ext cx="1673875" cy="15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8845000" y="0"/>
            <a:ext cx="2043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103725" y="276075"/>
            <a:ext cx="87423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Student/Parent Fundraising Continued</a:t>
            </a:r>
            <a:endParaRPr sz="23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Ubuntu"/>
                <a:ea typeface="Ubuntu"/>
                <a:cs typeface="Ubuntu"/>
                <a:sym typeface="Ubuntu"/>
              </a:rPr>
              <a:t>What % of student fundraising gets applied to my program fee?</a:t>
            </a:r>
            <a:endParaRPr sz="15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endParaRPr sz="3000" b="1">
              <a:solidFill>
                <a:schemeClr val="accent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198825" y="2035525"/>
            <a:ext cx="87051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b="1"/>
              <a:t>                       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                 </a:t>
            </a:r>
            <a:endParaRPr sz="2400"/>
          </a:p>
        </p:txBody>
      </p:sp>
      <p:graphicFrame>
        <p:nvGraphicFramePr>
          <p:cNvPr id="155" name="Google Shape;155;p25"/>
          <p:cNvGraphicFramePr/>
          <p:nvPr/>
        </p:nvGraphicFramePr>
        <p:xfrm>
          <a:off x="198825" y="978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{E0041E38-2A5B-4EA2-88E8-402873F2071F}</a:tableStyleId>
              </a:tblPr>
              <a:tblGrid>
                <a:gridCol w="286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Work &amp; Earn  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Full Pay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Projects, W&amp;E, General Operating</a:t>
                      </a:r>
                      <a:endParaRPr sz="1800" b="1"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coffee sales and letters 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coffee sales*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Auction net profits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King Soopers (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need your documentation monthly to be able to apply to your account)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King Soopers: (need your documentation monthly to be able to apply to your account)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Dancing for the Stoves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100% of Auction Tix Sales</a:t>
                      </a: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6" name="Google Shape;156;p25"/>
          <p:cNvSpPr txBox="1"/>
          <p:nvPr/>
        </p:nvSpPr>
        <p:spPr>
          <a:xfrm>
            <a:off x="-172937" y="4209400"/>
            <a:ext cx="833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649" y="3845975"/>
            <a:ext cx="1668699" cy="12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1100" y="3861312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8846025" y="0"/>
            <a:ext cx="2838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457200" y="1701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2300" b="1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  <a:t>2022-2023 Student </a:t>
            </a:r>
            <a:r>
              <a:rPr lang="en" sz="2300" b="1" i="0" u="none" strike="noStrike" cap="none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  <a:t>Fundraising TOTALS</a:t>
            </a:r>
            <a:r>
              <a:rPr lang="en" sz="2300" b="1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  <a:t>: </a:t>
            </a:r>
            <a:endParaRPr sz="2300" b="1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2300" b="1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  <a:t>47 students </a:t>
            </a:r>
            <a:endParaRPr sz="2300" b="1" i="0" u="none" strike="noStrike" cap="none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aphicFrame>
        <p:nvGraphicFramePr>
          <p:cNvPr id="165" name="Google Shape;165;p26"/>
          <p:cNvGraphicFramePr/>
          <p:nvPr/>
        </p:nvGraphicFramePr>
        <p:xfrm>
          <a:off x="492800" y="1125388"/>
          <a:ext cx="3000000" cy="300000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FFBB82"/>
                    </a:gs>
                    <a:gs pos="35000">
                      <a:srgbClr val="FFCFA8"/>
                    </a:gs>
                    <a:gs pos="100000">
                      <a:srgbClr val="FFEBD9"/>
                    </a:gs>
                  </a:gsLst>
                  <a:lin ang="16200038" scaled="0"/>
                </a:gradFill>
                <a:tableStyleId>{C472EA21-62C6-4B42-813F-35F5E82405D1}</a:tableStyleId>
              </a:tblPr>
              <a:tblGrid>
                <a:gridCol w="4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Project: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Amount Raised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: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latin typeface="Ubuntu"/>
                          <a:ea typeface="Ubuntu"/>
                          <a:cs typeface="Ubuntu"/>
                          <a:sym typeface="Ubuntu"/>
                        </a:rPr>
                        <a:t>Letter writing campaign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R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$29,640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($630/per student average) (average $27.39/ letter)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King Soopers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R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$500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Coffee Sales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R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$4,735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Rio Auction Ticket Sales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>
                          <a:latin typeface="Ubuntu"/>
                          <a:ea typeface="Ubuntu"/>
                          <a:cs typeface="Ubuntu"/>
                          <a:sym typeface="Ubuntu"/>
                        </a:rPr>
                        <a:t>$9,779</a:t>
                      </a:r>
                      <a:endParaRPr sz="1800" u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Rio Auction Net Profit</a:t>
                      </a:r>
                      <a:endParaRPr sz="18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$50,583</a:t>
                      </a:r>
                      <a:endParaRPr sz="18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TOTAL: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$95,237</a:t>
                      </a:r>
                      <a:endParaRPr sz="2400" b="1" u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50" marR="91450" marT="34300" marB="34300">
                    <a:lnL w="9525" cap="flat" cmpd="sng">
                      <a:solidFill>
                        <a:srgbClr val="E0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6" name="Google Shape;166;p26"/>
          <p:cNvSpPr txBox="1"/>
          <p:nvPr/>
        </p:nvSpPr>
        <p:spPr>
          <a:xfrm>
            <a:off x="673750" y="5070175"/>
            <a:ext cx="7393800" cy="15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250" y="2810725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/>
        </p:nvSpPr>
        <p:spPr>
          <a:xfrm>
            <a:off x="8788250" y="0"/>
            <a:ext cx="2385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King Soopers </a:t>
            </a:r>
            <a:r>
              <a:rPr lang="en" sz="3500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page 7</a:t>
            </a:r>
            <a:endParaRPr sz="3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4" name="Google Shape;174;p27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Open Sans"/>
                <a:ea typeface="Open Sans"/>
                <a:cs typeface="Open Sans"/>
                <a:sym typeface="Open Sans"/>
              </a:rPr>
              <a:t>**Must have King Soopers App:</a:t>
            </a:r>
            <a:endParaRPr sz="21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pen Sans"/>
              <a:buChar char="•"/>
            </a:pP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Use your King Soopers account as a fundraiser!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pen Sans"/>
              <a:buChar char="–"/>
            </a:pP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Instructions in binder--- </a:t>
            </a: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only takes 5 min</a:t>
            </a: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pen Sans"/>
              <a:buChar char="•"/>
            </a:pP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GL receives 3% back every month: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pen Sans"/>
              <a:buChar char="•"/>
            </a:pP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This money will be applied to the Scholarship Fund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pen Sans"/>
              <a:buChar char="•"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GAS purchases count too!</a:t>
            </a:r>
            <a:endParaRPr sz="22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SzPts val="2200"/>
              <a:buFont typeface="Open Sans"/>
              <a:buChar char="•"/>
            </a:pPr>
            <a:r>
              <a:rPr lang="en" sz="2200" b="1" u="sng">
                <a:latin typeface="Open Sans"/>
                <a:ea typeface="Open Sans"/>
                <a:cs typeface="Open Sans"/>
                <a:sym typeface="Open Sans"/>
              </a:rPr>
              <a:t>ALL FAMILIES</a:t>
            </a: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 selecting GL for their King Soopers receive all monies towards their program fee. </a:t>
            </a:r>
            <a:endParaRPr sz="2200" b="1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175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SzPts val="1400"/>
              <a:buFont typeface="Open Sans"/>
              <a:buChar char="–"/>
            </a:pP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Send Kyla your monthly statement and she will apply it to your program fee***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700" y="205975"/>
            <a:ext cx="2004624" cy="12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80800" y="4938500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Coffee Sales: Page 7</a:t>
            </a:r>
            <a:endParaRPr sz="276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776625" y="1197600"/>
            <a:ext cx="8229600" cy="3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23</a:t>
            </a:r>
            <a:r>
              <a:rPr lang="en"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GL and 2023 students bought coffee directly from Guatemala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"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farmers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to donate to you!</a:t>
            </a:r>
            <a:r>
              <a:rPr lang="en"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Full pay students and W&amp;E get $15/bag </a:t>
            </a:r>
            <a:r>
              <a:rPr lang="en" b="1" u="sng">
                <a:latin typeface="Open Sans"/>
                <a:ea typeface="Open Sans"/>
                <a:cs typeface="Open Sans"/>
                <a:sym typeface="Open Sans"/>
              </a:rPr>
              <a:t>for all bags.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25" y="2410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8686800" y="96475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-116850" y="42410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             Coffee Sales continued </a:t>
            </a:r>
            <a:r>
              <a:rPr lang="en" sz="3400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Page 7</a:t>
            </a:r>
            <a:endParaRPr sz="3400">
              <a:solidFill>
                <a:schemeClr val="accent3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9"/>
          <p:cNvSpPr txBox="1"/>
          <p:nvPr/>
        </p:nvSpPr>
        <p:spPr>
          <a:xfrm>
            <a:off x="458100" y="1015225"/>
            <a:ext cx="8685900" cy="42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HOW? You purchase coffee for $15/bag and we credit your account “instantly”</a:t>
            </a:r>
            <a:endParaRPr sz="296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96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96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96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96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r>
              <a:rPr lang="en" sz="296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About GL coffee!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Direct Trade, shade grown, supports small Guatemalan farmers, like Alberto!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Whole Bean and Ground Medium Roast… </a:t>
            </a: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DELICIOUS!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1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endParaRPr sz="3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775" y="1792275"/>
            <a:ext cx="1915850" cy="18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200" y="1568350"/>
            <a:ext cx="3021724" cy="22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8686800" y="96475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Letter Writing Campaign</a:t>
            </a:r>
            <a:endParaRPr sz="30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Sample Letters: pages 8-11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736550" y="12741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sz="3000"/>
              <a:t>ages 8-9: </a:t>
            </a:r>
            <a:r>
              <a:rPr lang="en" sz="3000" b="1"/>
              <a:t>FULL PAY FAMILIES: </a:t>
            </a:r>
            <a:r>
              <a:rPr lang="en" sz="3000"/>
              <a:t>Letter asks for donations for </a:t>
            </a:r>
            <a:r>
              <a:rPr lang="en" sz="3000" b="1"/>
              <a:t>scholarships and projects</a:t>
            </a:r>
            <a:endParaRPr sz="3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Pages 10-11: </a:t>
            </a:r>
            <a:r>
              <a:rPr lang="en" sz="3000" b="1"/>
              <a:t>WORK &amp; EARN FAMILIES: </a:t>
            </a:r>
            <a:r>
              <a:rPr lang="en" sz="3000"/>
              <a:t>Letter asks for support for </a:t>
            </a:r>
            <a:r>
              <a:rPr lang="en" sz="3000" u="sng"/>
              <a:t>your</a:t>
            </a:r>
            <a:r>
              <a:rPr lang="en" sz="3000"/>
              <a:t> program fee</a:t>
            </a:r>
            <a:endParaRPr sz="3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 b="1"/>
              <a:t>IS YOUR LAST NAME WRITTEN ON SMALL ENVELOPES BACK LEFT CORNER? DO IT NOW!!</a:t>
            </a:r>
            <a:endParaRPr sz="30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793575" y="6098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Letter Writing Campaign STARTS NOW:</a:t>
            </a:r>
            <a:endParaRPr sz="3000"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(Take a picture of me… this slide) </a:t>
            </a:r>
            <a:endParaRPr sz="2000" b="1">
              <a:solidFill>
                <a:schemeClr val="accent3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295800" y="1320300"/>
            <a:ext cx="8552400" cy="3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Brainstorm list of 23 people or businesses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 you have a relationship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with (family, out of town relatives/friends) </a:t>
            </a:r>
            <a:r>
              <a:rPr lang="en" sz="1400" b="1">
                <a:latin typeface="Open Sans"/>
                <a:ea typeface="Open Sans"/>
                <a:cs typeface="Open Sans"/>
                <a:sym typeface="Open Sans"/>
              </a:rPr>
              <a:t>(not Elon Musk or other people in this room)</a:t>
            </a:r>
            <a:endParaRPr sz="14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Write the donor’s name next to the word “Dear…”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Put a heartfelt handwritten note on </a:t>
            </a: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each letter in the “personal note” section.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Sign your letter with a pen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Fold letters and put in bigger envelope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Address big envelopes: PARENTS PLEASE HELP THEM WITH THIS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DO NOT SEAL THE ENVELOPES - we check before sending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Bring completed letters to first seminar… or we will come by schools on Oct. 19th at lunch, or you drop it at our office!)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 l="2284" t="1201" r="1746" b="4209"/>
          <a:stretch/>
        </p:blipFill>
        <p:spPr>
          <a:xfrm>
            <a:off x="5007250" y="207250"/>
            <a:ext cx="3616825" cy="47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 rotWithShape="1">
          <a:blip r:embed="rId4">
            <a:alphaModFix/>
          </a:blip>
          <a:srcRect t="2008"/>
          <a:stretch/>
        </p:blipFill>
        <p:spPr>
          <a:xfrm>
            <a:off x="506800" y="201100"/>
            <a:ext cx="3702875" cy="474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-110275" y="3809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0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en" sz="3000" b="1" i="0" strike="noStrike" cap="none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Tonight</a:t>
            </a:r>
            <a:r>
              <a:rPr lang="en" sz="30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’s Agenda: </a:t>
            </a:r>
            <a:endParaRPr sz="3000" b="1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0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YOUR FOLDER HAS ALL THIS INFO!</a:t>
            </a:r>
            <a:endParaRPr sz="3000" b="1" i="0" strike="noStrike" cap="none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1194800" y="1238325"/>
            <a:ext cx="70890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•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GL Contact info/Logging Service Hours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•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Student Mandatory Activities, Events and Meetings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•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GL Calendars 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•"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GL Fundraising Philosophy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•"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Fundraising Goals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•"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Sample Fundraising Letters Projects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•"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Where does fundraising $ get distributed?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•"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Parent Assistance Needed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•"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Financial Assistance Explanation</a:t>
            </a:r>
            <a:endParaRPr sz="2200">
              <a:solidFill>
                <a:srgbClr val="222222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•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Signature Page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87650"/>
            <a:ext cx="13811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9925" y="1905850"/>
            <a:ext cx="2223475" cy="16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</a:t>
            </a:r>
            <a:r>
              <a:rPr lang="en" sz="3900" b="1">
                <a:latin typeface="Ubuntu"/>
                <a:ea typeface="Ubuntu"/>
                <a:cs typeface="Ubuntu"/>
                <a:sym typeface="Ubuntu"/>
              </a:rPr>
              <a:t>“Dancing for the Stoves!”</a:t>
            </a:r>
            <a:endParaRPr sz="39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1"/>
          </p:nvPr>
        </p:nvSpPr>
        <p:spPr>
          <a:xfrm>
            <a:off x="457200" y="946550"/>
            <a:ext cx="68058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 b="1"/>
              <a:t>A night(s) to raise $ for 50 cook stoves!</a:t>
            </a:r>
            <a:endParaRPr sz="3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b="1"/>
              <a:t>($205/stove w/ installation = $10,250)</a:t>
            </a:r>
            <a:endParaRPr sz="23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>
                <a:latin typeface="Ubuntu"/>
                <a:ea typeface="Ubuntu"/>
                <a:cs typeface="Ubuntu"/>
                <a:sym typeface="Ubuntu"/>
              </a:rPr>
              <a:t>Salsa and Merengue lessons for GL parents and friends at the Rio!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8660" y="1608488"/>
            <a:ext cx="2568709" cy="19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 txBox="1"/>
          <p:nvPr/>
        </p:nvSpPr>
        <p:spPr>
          <a:xfrm>
            <a:off x="8772125" y="0"/>
            <a:ext cx="533700" cy="2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LL</a:t>
            </a: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457200" y="3833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6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Fiesta de Global</a:t>
            </a:r>
            <a:r>
              <a:rPr lang="en" sz="3600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" sz="36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Leaders</a:t>
            </a:r>
            <a:endParaRPr sz="3600" b="1" i="0" u="none" strike="noStrike" cap="none">
              <a:solidFill>
                <a:schemeClr val="accent3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6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</a:t>
            </a:r>
            <a:r>
              <a:rPr lang="en" sz="36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io Grande</a:t>
            </a:r>
            <a:r>
              <a:rPr lang="en" sz="36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B</a:t>
            </a:r>
            <a:r>
              <a:rPr lang="en" sz="36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enefit Auction:  Page 12</a:t>
            </a:r>
            <a:br>
              <a:rPr lang="en" sz="3959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</a:br>
            <a:endParaRPr sz="2430" b="1" i="0" u="none" strike="noStrike" cap="none">
              <a:solidFill>
                <a:schemeClr val="l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1"/>
          </p:nvPr>
        </p:nvSpPr>
        <p:spPr>
          <a:xfrm>
            <a:off x="422100" y="1274100"/>
            <a:ext cx="8299800" cy="3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300"/>
              <a:buFont typeface="Ubuntu"/>
              <a:buChar char="-"/>
            </a:pPr>
            <a:r>
              <a:rPr lang="en" sz="2300" b="1">
                <a:highlight>
                  <a:schemeClr val="accent4"/>
                </a:highlight>
                <a:latin typeface="Ubuntu"/>
                <a:ea typeface="Ubuntu"/>
                <a:cs typeface="Ubuntu"/>
                <a:sym typeface="Ubuntu"/>
              </a:rPr>
              <a:t>This year April 20th, 2024</a:t>
            </a:r>
            <a:endParaRPr sz="2300" b="1">
              <a:highlight>
                <a:schemeClr val="accent4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742950" marR="0" lvl="1" indent="-294005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300"/>
              <a:buFont typeface="Ubuntu"/>
              <a:buChar char="–"/>
            </a:pPr>
            <a:r>
              <a:rPr lang="en" sz="2300" b="1" i="0" u="sng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Most lucrative fundraiser</a:t>
            </a:r>
            <a:r>
              <a:rPr lang="en" sz="2300" b="1" u="sng">
                <a:latin typeface="Ubuntu"/>
                <a:ea typeface="Ubuntu"/>
                <a:cs typeface="Ubuntu"/>
                <a:sym typeface="Ubuntu"/>
              </a:rPr>
              <a:t>: $50,583.06 NET 2023</a:t>
            </a:r>
            <a:endParaRPr sz="2300" b="1" u="sng">
              <a:latin typeface="Ubuntu"/>
              <a:ea typeface="Ubuntu"/>
              <a:cs typeface="Ubuntu"/>
              <a:sym typeface="Ubuntu"/>
            </a:endParaRPr>
          </a:p>
          <a:p>
            <a:pPr marL="742950" marR="0" lvl="1" indent="-249555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–"/>
            </a:pPr>
            <a:r>
              <a:rPr lang="en" sz="16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GL planned and executed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  <a:p>
            <a:pPr marL="1143000" marR="0" lvl="2" indent="-212089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•"/>
            </a:pPr>
            <a:r>
              <a:rPr lang="en" sz="16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Student hosted: sponsorships, ticket sales, item procurement, event management</a:t>
            </a:r>
            <a:endParaRPr sz="16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None/>
            </a:pPr>
            <a:r>
              <a:rPr lang="en" sz="2100" b="1">
                <a:latin typeface="Ubuntu"/>
                <a:ea typeface="Ubuntu"/>
                <a:cs typeface="Ubuntu"/>
                <a:sym typeface="Ubuntu"/>
              </a:rPr>
              <a:t>ITEM WISH LIST IS IN YOUR FOLDER POCKET</a:t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1143000" marR="0" lvl="2" indent="-212089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n" sz="16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Parents support:</a:t>
            </a:r>
            <a:r>
              <a:rPr lang="en" sz="16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item procurement, sponsorship and event set-up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1600200" marR="0" lvl="3" indent="-2032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–"/>
            </a:pPr>
            <a:r>
              <a:rPr lang="en" sz="16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Think of people you know that can donate items, large and small </a:t>
            </a:r>
            <a:r>
              <a:rPr lang="en" sz="1600" i="1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(Vacation homes, art, landscaping, experiences, packages, etc.)</a:t>
            </a:r>
            <a:endParaRPr sz="1600" b="1" i="1">
              <a:latin typeface="Ubuntu"/>
              <a:ea typeface="Ubuntu"/>
              <a:cs typeface="Ubuntu"/>
              <a:sym typeface="Ubuntu"/>
            </a:endParaRPr>
          </a:p>
          <a:p>
            <a:pPr marL="1600200" marR="0" lvl="3" indent="-2032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–"/>
            </a:pPr>
            <a:r>
              <a:rPr lang="en" sz="16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Donations/sponsorships are tax deductible</a:t>
            </a:r>
            <a:endParaRPr sz="16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800100" marR="0" lvl="0" indent="4000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Invitees</a:t>
            </a:r>
            <a:r>
              <a:rPr lang="en" sz="16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are those that are willing to spend – if they are there, we want them bidding.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372"/>
              </a:spcBef>
              <a:spcAft>
                <a:spcPts val="160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/>
          <p:cNvSpPr txBox="1"/>
          <p:nvPr/>
        </p:nvSpPr>
        <p:spPr>
          <a:xfrm>
            <a:off x="8799600" y="0"/>
            <a:ext cx="1704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 i="0" u="none" strike="noStrike" cap="none">
                <a:solidFill>
                  <a:srgbClr val="0000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Donations for the Auction</a:t>
            </a:r>
            <a:endParaRPr sz="4800">
              <a:solidFill>
                <a:srgbClr val="0000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9" name="Google Shape;239;p35"/>
          <p:cNvSpPr txBox="1">
            <a:spLocks noGrp="1"/>
          </p:cNvSpPr>
          <p:nvPr>
            <p:ph type="body" idx="4294967295"/>
          </p:nvPr>
        </p:nvSpPr>
        <p:spPr>
          <a:xfrm>
            <a:off x="1093350" y="1078625"/>
            <a:ext cx="74463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HARD COPY IS IN THE FOLDER OF YOUR HANDBOOK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Vacation Homes, timeshares, airline miles</a:t>
            </a:r>
            <a:endParaRPr sz="14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•"/>
            </a:pPr>
            <a:r>
              <a:rPr lang="en" sz="17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KAT REEVES BISTRO NAUTILE Donation</a:t>
            </a:r>
            <a:endParaRPr sz="17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Sports or experience tickets: Broncos, Rockies, Brewer</a:t>
            </a:r>
            <a:r>
              <a:rPr lang="en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y/Wine tours, Dinners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Gift baskets – collections of similar goods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SERVICES:  Massage</a:t>
            </a: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/Spa services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 car!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Food/dining certificates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Household and utility services- yard aerations, </a:t>
            </a:r>
            <a:r>
              <a:rPr lang="en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roofing, sprinkler blowouts etc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Vet and doctor/dentist visits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•"/>
            </a:pPr>
            <a:r>
              <a:rPr lang="en" sz="14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Retail items – jewelry and crafts</a:t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/>
          <p:nvPr/>
        </p:nvSpPr>
        <p:spPr>
          <a:xfrm>
            <a:off x="8706500" y="52950"/>
            <a:ext cx="36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 idx="4294967295"/>
          </p:nvPr>
        </p:nvSpPr>
        <p:spPr>
          <a:xfrm>
            <a:off x="457200" y="2940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>
                <a:solidFill>
                  <a:srgbClr val="0000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   </a:t>
            </a:r>
            <a:r>
              <a:rPr lang="en" sz="2700" b="1" i="0" u="none" strike="noStrike" cap="none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  <a:t>Committees/ Parent Involvement: Page 12</a:t>
            </a:r>
            <a:br>
              <a:rPr lang="en" sz="3800" b="1" i="0" u="none" strike="noStrike" cap="none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3800" b="1" i="0" u="none" strike="noStrike" cap="none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7" name="Google Shape;247;p36"/>
          <p:cNvSpPr txBox="1">
            <a:spLocks noGrp="1"/>
          </p:cNvSpPr>
          <p:nvPr>
            <p:ph type="body" idx="4294967295"/>
          </p:nvPr>
        </p:nvSpPr>
        <p:spPr>
          <a:xfrm>
            <a:off x="0" y="2681650"/>
            <a:ext cx="5595300" cy="2121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 TEAMS:</a:t>
            </a:r>
            <a:endParaRPr sz="26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Ubuntu"/>
              <a:buAutoNum type="arabicPeriod"/>
            </a:pPr>
            <a:r>
              <a:rPr lang="en" sz="19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Procurement of items</a:t>
            </a:r>
            <a:endParaRPr sz="1900" b="1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2.     </a:t>
            </a:r>
            <a:r>
              <a:rPr lang="en" sz="19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Sponsorships ($</a:t>
            </a:r>
            <a:r>
              <a:rPr lang="en" sz="1900" b="1">
                <a:latin typeface="Ubuntu"/>
                <a:ea typeface="Ubuntu"/>
                <a:cs typeface="Ubuntu"/>
                <a:sym typeface="Ubuntu"/>
              </a:rPr>
              <a:t>5</a:t>
            </a:r>
            <a:r>
              <a:rPr lang="en" sz="19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0-$5,000 or more)</a:t>
            </a:r>
            <a:endParaRPr sz="1900" b="1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en" sz="1900" b="1">
                <a:latin typeface="Ubuntu"/>
                <a:ea typeface="Ubuntu"/>
                <a:cs typeface="Ubuntu"/>
                <a:sym typeface="Ubuntu"/>
              </a:rPr>
              <a:t>3.     Logistics </a:t>
            </a:r>
            <a:endParaRPr sz="19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218250" y="1363450"/>
            <a:ext cx="63966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Auction Meeting: </a:t>
            </a:r>
            <a:endParaRPr sz="28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Wednesday, November 29th</a:t>
            </a:r>
            <a:endParaRPr sz="24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LOCATION: PHS: 6pm-7pm</a:t>
            </a:r>
            <a:endParaRPr sz="24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9" name="Google Shape;249;p36" descr="Students lined up on staircas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6766" y="1151425"/>
            <a:ext cx="2765608" cy="40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800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6"/>
          <p:cNvSpPr txBox="1"/>
          <p:nvPr/>
        </p:nvSpPr>
        <p:spPr>
          <a:xfrm>
            <a:off x="8706500" y="52950"/>
            <a:ext cx="36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457200" y="4126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latin typeface="Ubuntu"/>
                <a:ea typeface="Ubuntu"/>
                <a:cs typeface="Ubuntu"/>
                <a:sym typeface="Ubuntu"/>
              </a:rPr>
              <a:t>2023-2024 Student Fundraising Goal</a:t>
            </a:r>
            <a:endParaRPr sz="36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200"/>
              <a:t>                               </a:t>
            </a:r>
            <a:endParaRPr/>
          </a:p>
        </p:txBody>
      </p:sp>
      <p:sp>
        <p:nvSpPr>
          <p:cNvPr id="257" name="Google Shape;257;p37"/>
          <p:cNvSpPr txBox="1">
            <a:spLocks noGrp="1"/>
          </p:cNvSpPr>
          <p:nvPr>
            <p:ph type="body" idx="1"/>
          </p:nvPr>
        </p:nvSpPr>
        <p:spPr>
          <a:xfrm>
            <a:off x="146700" y="69327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Ubuntu"/>
              <a:buAutoNum type="arabicPeriod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Letters ($600 per student x 64 = $38,400) 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(some exec not writing letters)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AutoNum type="arabicPeriod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Coffee Net sales ($6,000)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AutoNum type="arabicPeriod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Auction Tix Sales ($10,000)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AutoNum type="arabicPeriod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Global Leaders: “Dancing for the Stoves” ($5,000)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AutoNum type="arabicPeriod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NET AUCTION Profit ($55,000)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AutoNum type="arabicPeriod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King Soopers ($700)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400">
                <a:highlight>
                  <a:srgbClr val="00FF00"/>
                </a:highlight>
              </a:rPr>
              <a:t>Goal: $115,100</a:t>
            </a:r>
            <a:endParaRPr sz="4400">
              <a:highlight>
                <a:srgbClr val="00FF00"/>
              </a:highlight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400">
              <a:highlight>
                <a:srgbClr val="00FF00"/>
              </a:highlight>
            </a:endParaRPr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575" y="2833924"/>
            <a:ext cx="2173225" cy="206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7"/>
          <p:cNvSpPr txBox="1"/>
          <p:nvPr/>
        </p:nvSpPr>
        <p:spPr>
          <a:xfrm>
            <a:off x="8848875" y="0"/>
            <a:ext cx="2043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>
            <a:spLocks noGrp="1"/>
          </p:cNvSpPr>
          <p:nvPr>
            <p:ph type="title"/>
          </p:nvPr>
        </p:nvSpPr>
        <p:spPr>
          <a:xfrm>
            <a:off x="815975" y="1836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0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Work &amp; Earn</a:t>
            </a:r>
            <a:r>
              <a:rPr lang="en" sz="3000" b="1" i="0" u="none" strike="noStrike" cap="none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 Program: p</a:t>
            </a:r>
            <a:r>
              <a:rPr lang="en" sz="30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ages 15-16</a:t>
            </a:r>
            <a:endParaRPr sz="3000" b="1" i="0" u="none" strike="noStrike" cap="none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6" name="Google Shape;266;p38"/>
          <p:cNvSpPr txBox="1">
            <a:spLocks noGrp="1"/>
          </p:cNvSpPr>
          <p:nvPr>
            <p:ph type="body" idx="1"/>
          </p:nvPr>
        </p:nvSpPr>
        <p:spPr>
          <a:xfrm>
            <a:off x="334650" y="1274100"/>
            <a:ext cx="8474700" cy="3461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97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•"/>
            </a:pP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You will receive your W&amp;E award letter b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y October 20th </a:t>
            </a:r>
            <a:r>
              <a:rPr lang="en" sz="1700" i="1" u="sng">
                <a:latin typeface="Ubuntu"/>
                <a:ea typeface="Ubuntu"/>
                <a:cs typeface="Ubuntu"/>
                <a:sym typeface="Ubuntu"/>
              </a:rPr>
              <a:t>if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 we receive </a:t>
            </a:r>
            <a:r>
              <a:rPr lang="en" sz="1700" i="1" u="sng">
                <a:latin typeface="Ubuntu"/>
                <a:ea typeface="Ubuntu"/>
                <a:cs typeface="Ubuntu"/>
                <a:sym typeface="Ubuntu"/>
              </a:rPr>
              <a:t>all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 request forms by Tuesday October 17th</a:t>
            </a:r>
            <a:endParaRPr sz="1700" b="1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997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•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Parents, if needed, Kyla will schedule a phone call with you after we receive your request form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19177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7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9972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•"/>
            </a:pP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All awards are coupled with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Work &amp; Earn hours- </a:t>
            </a:r>
            <a:r>
              <a:rPr lang="en" sz="1700" b="1">
                <a:latin typeface="Ubuntu"/>
                <a:ea typeface="Ubuntu"/>
                <a:cs typeface="Ubuntu"/>
                <a:sym typeface="Ubuntu"/>
              </a:rPr>
              <a:t>CHAT WITH Kyla</a:t>
            </a:r>
            <a:endParaRPr sz="1700" b="1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19177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7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9972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•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Typically (but not always) the m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aximum award is 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50% </a:t>
            </a: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program fee + airfare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19177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7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29972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•"/>
            </a:pPr>
            <a:r>
              <a:rPr lang="en" sz="17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The remaining balance is your responsibility: </a:t>
            </a:r>
            <a:endParaRPr sz="17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None/>
            </a:pPr>
            <a:r>
              <a:rPr lang="en" sz="1700" i="1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Total Program Fee = Family Payments + Work &amp; Earn Award + Student Fundraising</a:t>
            </a:r>
            <a:endParaRPr sz="1700" b="1" i="1" u="none" strike="noStrike" cap="none">
              <a:solidFill>
                <a:srgbClr val="000000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1600"/>
              </a:spcAft>
              <a:buNone/>
            </a:pPr>
            <a:r>
              <a:rPr lang="en" sz="1700" b="1" i="1">
                <a:solidFill>
                  <a:srgbClr val="000000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The family payment and Work &amp; Earn agreement made at the beginning of the year will not change based on fundraising</a:t>
            </a:r>
            <a:endParaRPr sz="1700" b="1" i="1">
              <a:solidFill>
                <a:srgbClr val="000000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 txBox="1"/>
          <p:nvPr/>
        </p:nvSpPr>
        <p:spPr>
          <a:xfrm>
            <a:off x="8809350" y="0"/>
            <a:ext cx="3066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>
            <a:spLocks noGrp="1"/>
          </p:cNvSpPr>
          <p:nvPr>
            <p:ph type="title"/>
          </p:nvPr>
        </p:nvSpPr>
        <p:spPr>
          <a:xfrm>
            <a:off x="501075" y="928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    </a:t>
            </a:r>
            <a:r>
              <a:rPr lang="en" sz="4800" b="1" u="sng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Signed Participant Agreement:</a:t>
            </a:r>
            <a:endParaRPr sz="4800" b="1" u="sng">
              <a:highlight>
                <a:schemeClr val="lt1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6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  </a:t>
            </a:r>
            <a:endParaRPr sz="3600" b="1">
              <a:highlight>
                <a:schemeClr val="lt1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2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You should have signed and turned this in at check-in</a:t>
            </a:r>
            <a:endParaRPr sz="3200" b="1">
              <a:highlight>
                <a:schemeClr val="lt1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2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We need this signed and turned in tonight </a:t>
            </a:r>
            <a:endParaRPr sz="3200" b="1">
              <a:highlight>
                <a:schemeClr val="lt1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body" idx="1"/>
          </p:nvPr>
        </p:nvSpPr>
        <p:spPr>
          <a:xfrm>
            <a:off x="457200" y="10482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Students + </a:t>
            </a:r>
            <a:r>
              <a:rPr lang="en" sz="2400" b="1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BOTH</a:t>
            </a:r>
            <a:r>
              <a:rPr lang="en" sz="24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parents or guardians (if available) must sign our Participation Agreement</a:t>
            </a:r>
            <a:endParaRPr sz="24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900" y="3714275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9"/>
          <p:cNvSpPr txBox="1"/>
          <p:nvPr/>
        </p:nvSpPr>
        <p:spPr>
          <a:xfrm>
            <a:off x="8822300" y="0"/>
            <a:ext cx="2724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0" marR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800" b="1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" sz="4800" b="1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Remind Texts!</a:t>
            </a:r>
            <a:endParaRPr sz="4800" b="1" i="0" u="none" strike="noStrike" cap="non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3" name="Google Shape;283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Send a t</a:t>
            </a:r>
            <a:r>
              <a:rPr lang="en" sz="1200" b="1" i="0" u="none" strike="noStrike" cap="none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ext to </a:t>
            </a:r>
            <a:r>
              <a:rPr lang="en" sz="12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81010</a:t>
            </a:r>
            <a:r>
              <a:rPr lang="en" sz="1200" b="1" i="0" u="none" strike="noStrike" cap="none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: </a:t>
            </a:r>
            <a:endParaRPr sz="12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6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ALL students text this message to join</a:t>
            </a:r>
            <a:r>
              <a:rPr lang="en" sz="320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 </a:t>
            </a:r>
            <a:r>
              <a:rPr lang="en" sz="32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@</a:t>
            </a:r>
            <a:r>
              <a:rPr lang="en" b="1">
                <a:latin typeface="Ubuntu"/>
                <a:ea typeface="Ubuntu"/>
                <a:cs typeface="Ubuntu"/>
                <a:sym typeface="Ubuntu"/>
              </a:rPr>
              <a:t>gl20232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buntu"/>
              <a:buChar char="•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ALL parents text this message to join: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b="1">
                <a:latin typeface="Ubuntu"/>
                <a:ea typeface="Ubuntu"/>
                <a:cs typeface="Ubuntu"/>
                <a:sym typeface="Ubuntu"/>
              </a:rPr>
              <a:t>@glparen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6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endParaRPr sz="32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50" y="52950"/>
            <a:ext cx="1286547" cy="1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 txBox="1"/>
          <p:nvPr/>
        </p:nvSpPr>
        <p:spPr>
          <a:xfrm>
            <a:off x="8706500" y="52950"/>
            <a:ext cx="36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>
            <a:spLocks noGrp="1"/>
          </p:cNvSpPr>
          <p:nvPr>
            <p:ph type="title"/>
          </p:nvPr>
        </p:nvSpPr>
        <p:spPr>
          <a:xfrm>
            <a:off x="347325" y="12211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Parent Volunteers for carpools to Saturday/ Sunday Seminars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75" y="0"/>
            <a:ext cx="1286547" cy="12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076" y="2375300"/>
            <a:ext cx="2030401" cy="270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1"/>
          <p:cNvSpPr txBox="1"/>
          <p:nvPr/>
        </p:nvSpPr>
        <p:spPr>
          <a:xfrm>
            <a:off x="8706500" y="52950"/>
            <a:ext cx="36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</a:t>
            </a:r>
            <a:endParaRPr/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2588" y="2375278"/>
            <a:ext cx="2707196" cy="270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>
            <a:spLocks noGrp="1"/>
          </p:cNvSpPr>
          <p:nvPr>
            <p:ph type="title"/>
          </p:nvPr>
        </p:nvSpPr>
        <p:spPr>
          <a:xfrm>
            <a:off x="142325" y="205975"/>
            <a:ext cx="8544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Add Us On Instagram + Facebook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0" name="Google Shape;300;p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Instagram: globalleadersinc   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Facebook: Global Leaders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10925" y="1200150"/>
            <a:ext cx="1633375" cy="16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5113" y="3198051"/>
            <a:ext cx="1705001" cy="170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0" y="206625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3000" b="1" i="0" u="none" strike="noStrike" cap="none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Service-Learning</a:t>
            </a:r>
            <a:endParaRPr sz="30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0" y="1384775"/>
            <a:ext cx="7804200" cy="3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latin typeface="Ubuntu"/>
                <a:ea typeface="Ubuntu"/>
                <a:cs typeface="Ubuntu"/>
                <a:sym typeface="Ubuntu"/>
              </a:rPr>
              <a:t>Global Leaders believes that building an ethic </a:t>
            </a:r>
            <a:endParaRPr sz="2400" b="1" i="0" u="none" strike="noStrike" cap="none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latin typeface="Ubuntu"/>
                <a:ea typeface="Ubuntu"/>
                <a:cs typeface="Ubuntu"/>
                <a:sym typeface="Ubuntu"/>
              </a:rPr>
              <a:t>of service is the foundation of leadership. </a:t>
            </a:r>
            <a:endParaRPr sz="2400" b="1" i="0" u="none" strike="noStrike" cap="none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latin typeface="Ubuntu"/>
                <a:ea typeface="Ubuntu"/>
                <a:cs typeface="Ubuntu"/>
                <a:sym typeface="Ubuntu"/>
              </a:rPr>
              <a:t>By participating in GL, you are: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1651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O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pening your eyes to the importance of service and compassion </a:t>
            </a:r>
            <a:endParaRPr sz="1800" i="0" strike="noStrike" cap="none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by 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leading others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to bring 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positive change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 through 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your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 actions.  </a:t>
            </a:r>
            <a:endParaRPr sz="1800" i="0" strike="noStrike" cap="none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G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aining self-confidence, awareness and leadership skills by stepping outside your comfort zone. This growth is irreversible.</a:t>
            </a:r>
            <a:endParaRPr sz="1800" i="0" strike="noStrike" cap="none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40005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160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E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xperiencing the thrill of traveling and participating in the culture of a 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different</a:t>
            </a:r>
            <a:r>
              <a:rPr lang="en" sz="1800" i="0" strike="noStrike" cap="none">
                <a:latin typeface="Ubuntu"/>
                <a:ea typeface="Ubuntu"/>
                <a:cs typeface="Ubuntu"/>
                <a:sym typeface="Ubuntu"/>
              </a:rPr>
              <a:t> country.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3811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t="-3610" b="37125"/>
          <a:stretch/>
        </p:blipFill>
        <p:spPr>
          <a:xfrm>
            <a:off x="7477425" y="0"/>
            <a:ext cx="1614175" cy="167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LUNCH MEETING AND SEMINAR</a:t>
            </a:r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8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b="1">
                <a:latin typeface="Ubuntu"/>
                <a:ea typeface="Ubuntu"/>
                <a:cs typeface="Ubuntu"/>
                <a:sym typeface="Ubuntu"/>
              </a:rPr>
              <a:t>Thursday Oct. 12th Lunch Mtg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PHS Room 229        RMHS Room 343</a:t>
            </a:r>
            <a:endParaRPr sz="23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FCHS M-107             FRHS Room TBD</a:t>
            </a:r>
            <a:endParaRPr sz="23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b="1">
                <a:latin typeface="Ubuntu"/>
                <a:ea typeface="Ubuntu"/>
                <a:cs typeface="Ubuntu"/>
                <a:sym typeface="Ubuntu"/>
              </a:rPr>
              <a:t>SEMINAR Sat. October 14th 9am-3pm</a:t>
            </a:r>
            <a:endParaRPr sz="27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b="1">
                <a:latin typeface="Ubuntu"/>
                <a:ea typeface="Ubuntu"/>
                <a:cs typeface="Ubuntu"/>
                <a:sym typeface="Ubuntu"/>
              </a:rPr>
              <a:t>Salsa and Spanish Wed. Nov. 1st 6:30pm-8:30pm</a:t>
            </a:r>
            <a:endParaRPr sz="27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900" b="1"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4600" y="892177"/>
            <a:ext cx="2539400" cy="24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>
            <a:spLocks noGrp="1"/>
          </p:cNvSpPr>
          <p:nvPr>
            <p:ph type="ctrTitle"/>
          </p:nvPr>
        </p:nvSpPr>
        <p:spPr>
          <a:xfrm>
            <a:off x="755451" y="295700"/>
            <a:ext cx="7321500" cy="13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        </a:t>
            </a:r>
            <a:r>
              <a:rPr lang="en" sz="4100" u="sng">
                <a:latin typeface="Ubuntu"/>
                <a:ea typeface="Ubuntu"/>
                <a:cs typeface="Ubuntu"/>
                <a:sym typeface="Ubuntu"/>
              </a:rPr>
              <a:t>June and July numbers:</a:t>
            </a:r>
            <a:endParaRPr sz="41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44"/>
          <p:cNvSpPr txBox="1">
            <a:spLocks noGrp="1"/>
          </p:cNvSpPr>
          <p:nvPr>
            <p:ph type="subTitle" idx="1"/>
          </p:nvPr>
        </p:nvSpPr>
        <p:spPr>
          <a:xfrm>
            <a:off x="552575" y="14637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June: 27 students</a:t>
            </a:r>
            <a:endParaRPr sz="3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July:  19 students</a:t>
            </a:r>
            <a:endParaRPr sz="3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Need 3-5 students to move to July</a:t>
            </a:r>
            <a:endParaRPr sz="23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Preference will be given to </a:t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recently graduated seniors </a:t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6" name="Google Shape;3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5175"/>
            <a:ext cx="1357600" cy="1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9175" y="2862916"/>
            <a:ext cx="2792648" cy="2094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4200" b="1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Questions?</a:t>
            </a:r>
            <a:endParaRPr sz="4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450" y="693825"/>
            <a:ext cx="2174676" cy="289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4500" y="2571750"/>
            <a:ext cx="2092575" cy="26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2076" y="2324000"/>
            <a:ext cx="2174673" cy="289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" y="580776"/>
            <a:ext cx="1785980" cy="23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1905" y="636963"/>
            <a:ext cx="1701719" cy="226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3613" y="628500"/>
            <a:ext cx="2783450" cy="208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050" y="2829425"/>
            <a:ext cx="3085445" cy="231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>
            <a:spLocks noGrp="1"/>
          </p:cNvSpPr>
          <p:nvPr>
            <p:ph type="title"/>
          </p:nvPr>
        </p:nvSpPr>
        <p:spPr>
          <a:xfrm>
            <a:off x="457200" y="342750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Meet: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Aurelio “Houston” Hernandez</a:t>
            </a:r>
            <a:endParaRPr/>
          </a:p>
        </p:txBody>
      </p:sp>
      <p:pic>
        <p:nvPicPr>
          <p:cNvPr id="335" name="Google Shape;335;p46"/>
          <p:cNvPicPr preferRelativeResize="0"/>
          <p:nvPr/>
        </p:nvPicPr>
        <p:blipFill rotWithShape="1">
          <a:blip r:embed="rId3">
            <a:alphaModFix/>
          </a:blip>
          <a:srcRect l="12337" r="12344"/>
          <a:stretch/>
        </p:blipFill>
        <p:spPr>
          <a:xfrm>
            <a:off x="2707250" y="1614975"/>
            <a:ext cx="2802575" cy="297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57200" y="-131899"/>
            <a:ext cx="8229600" cy="6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/>
              <a:t>G</a:t>
            </a:r>
            <a:r>
              <a:rPr lang="en" sz="2500" b="1" u="sng"/>
              <a:t>L Staff Contact Info:  </a:t>
            </a:r>
            <a:r>
              <a:rPr lang="en" sz="2500"/>
              <a:t>Page 2</a:t>
            </a:r>
            <a:endParaRPr sz="2500"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72900" y="460400"/>
            <a:ext cx="8398200" cy="4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900" b="1"/>
              <a:t>GL Office: 970-672-7060</a:t>
            </a:r>
            <a:r>
              <a:rPr lang="en" sz="1900"/>
              <a:t> </a:t>
            </a:r>
            <a:r>
              <a:rPr lang="en" sz="1900" u="sng">
                <a:solidFill>
                  <a:schemeClr val="hlink"/>
                </a:solidFill>
                <a:hlinkClick r:id="rId3"/>
              </a:rPr>
              <a:t>info@globalleadersinc.org</a:t>
            </a:r>
            <a:r>
              <a:rPr lang="en" sz="1900"/>
              <a:t> 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/>
              <a:t>Joe Fontana: 970-566-3776 </a:t>
            </a:r>
            <a:r>
              <a:rPr lang="en" sz="19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jfontana@globalleadersinc.org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Kyla Worth: 970-556-5842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kyla@globalleadersinc.org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Skyler Halopoff: 970-430-7386 </a:t>
            </a:r>
            <a:r>
              <a:rPr lang="en" sz="1900" u="sng">
                <a:solidFill>
                  <a:schemeClr val="hlink"/>
                </a:solidFill>
                <a:hlinkClick r:id="rId6"/>
              </a:rPr>
              <a:t>skyler@globalleaderasinc.org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Robert Laurie: 970-488-7115 </a:t>
            </a:r>
            <a:r>
              <a:rPr lang="en" sz="1900" u="sng">
                <a:solidFill>
                  <a:schemeClr val="hlink"/>
                </a:solidFill>
                <a:hlinkClick r:id="rId7"/>
              </a:rPr>
              <a:t>robert@globalleadersinc.org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/>
              <a:t>Steph Gutierrez: 719-502-7616 </a:t>
            </a:r>
            <a:r>
              <a:rPr lang="en" sz="19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steph@globalleadersinc.org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Lisa Mahler: 970-488-6052 </a:t>
            </a:r>
            <a:r>
              <a:rPr lang="en" sz="1900" u="sng">
                <a:solidFill>
                  <a:schemeClr val="hlink"/>
                </a:solidFill>
                <a:hlinkClick r:id="rId9"/>
              </a:rPr>
              <a:t>lisa@globalleadersinc.org</a:t>
            </a:r>
            <a:endParaRPr sz="1900">
              <a:highlight>
                <a:schemeClr val="accent4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highlight>
                  <a:schemeClr val="accent4"/>
                </a:highlight>
              </a:rPr>
              <a:t>Please input the office phone, Kyla, Joe, and Skyler into your contacts now!</a:t>
            </a:r>
            <a:endParaRPr sz="1900" b="1">
              <a:highlight>
                <a:schemeClr val="accent4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Office Address: 405 E. Prospect Suite 4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Office Phone: 970-672-7060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61400" y="310925"/>
            <a:ext cx="1426425" cy="13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 Portal: Page 2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457200" y="10023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</a:rPr>
              <a:t>Students:</a:t>
            </a:r>
            <a:r>
              <a:rPr lang="en"/>
              <a:t> </a:t>
            </a:r>
            <a:r>
              <a:rPr lang="en" sz="2700"/>
              <a:t>This is where you will log service and Work &amp; Earn hours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00"/>
                </a:highlight>
              </a:rPr>
              <a:t>Parents:</a:t>
            </a:r>
            <a:r>
              <a:rPr lang="en"/>
              <a:t> </a:t>
            </a:r>
            <a:r>
              <a:rPr lang="en" sz="2600"/>
              <a:t>This is where you will be able to view everything in your student’s portal, including payment progress! </a:t>
            </a:r>
            <a:endParaRPr sz="2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**Expect an email from Kyla or Skyler explaining how to set up your parent portal account! 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450" y="118963"/>
            <a:ext cx="1083750" cy="10314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8686800" y="96475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57200" y="52775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en" sz="24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   Activities, Events and Meetings: Page 3</a:t>
            </a:r>
            <a:r>
              <a:rPr lang="en" sz="2400" b="1" i="0" u="none" strike="noStrike" cap="none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43875" y="580300"/>
            <a:ext cx="8433600" cy="4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200" b="1" i="0" u="none" strike="noStrike" cap="none">
                <a:latin typeface="Ubuntu"/>
                <a:ea typeface="Ubuntu"/>
                <a:cs typeface="Ubuntu"/>
                <a:sym typeface="Ubuntu"/>
              </a:rPr>
              <a:t>Your monthly commitment to GL will be </a:t>
            </a:r>
            <a:r>
              <a:rPr lang="en" sz="2200" b="1">
                <a:latin typeface="Ubuntu"/>
                <a:ea typeface="Ubuntu"/>
                <a:cs typeface="Ubuntu"/>
                <a:sym typeface="Ubuntu"/>
              </a:rPr>
              <a:t>9-12</a:t>
            </a:r>
            <a:r>
              <a:rPr lang="en" sz="2200" b="1" i="0" u="none" strike="noStrike" cap="none">
                <a:latin typeface="Ubuntu"/>
                <a:ea typeface="Ubuntu"/>
                <a:cs typeface="Ubuntu"/>
                <a:sym typeface="Ubuntu"/>
              </a:rPr>
              <a:t> hours</a:t>
            </a:r>
            <a:endParaRPr sz="2200" i="0" u="none" strike="noStrike" cap="none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endParaRPr sz="20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WEEKLY SERVICE PROJECTS: </a:t>
            </a:r>
            <a:endParaRPr sz="20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                YOU WILL CHOOSE THIS AT FIRST SEMINAR (Oct. 14th)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Best Buddies, Food Pantries, Intercambio, Tutoring at RMHS, PHS, Lopez, Project Heart, Shoe Drive, School Supply Drive, Shire Farm, Gardens at Spring Creek and MORE!</a:t>
            </a:r>
            <a:endParaRPr sz="20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LUNCH MEETINGS:</a:t>
            </a:r>
            <a:endParaRPr sz="20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Thursday before each seminar (First one: Oct. 12th)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RMHS: Room 343</a:t>
            </a:r>
            <a:endParaRPr sz="16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PHS: Room 229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FCHS: Room M-107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FRHS: Room TBD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0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MONTHLY SEMINARS:</a:t>
            </a:r>
            <a:endParaRPr sz="20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sz="1600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           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1 weekend day per month (Calendar is in your handout)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              </a:t>
            </a: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 SEVERAL NIGHT MEETINGS EARLY IN YEAR! 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  <a:p>
            <a:pPr marL="342900" lvl="0" indent="80010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34290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900" b="1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7350" y="930475"/>
            <a:ext cx="1083750" cy="103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7674" y="2475522"/>
            <a:ext cx="1880602" cy="2507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8686800" y="96475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First THREE MANDATORY Dates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SzPts val="2900"/>
              <a:buFont typeface="Ubuntu"/>
              <a:buAutoNum type="arabicParenR"/>
            </a:pPr>
            <a:r>
              <a:rPr lang="en" sz="2900" b="1">
                <a:latin typeface="Ubuntu"/>
                <a:ea typeface="Ubuntu"/>
                <a:cs typeface="Ubuntu"/>
                <a:sym typeface="Ubuntu"/>
              </a:rPr>
              <a:t>Lunch Meeting </a:t>
            </a:r>
            <a:r>
              <a:rPr lang="en" sz="2900" b="1">
                <a:highlight>
                  <a:schemeClr val="lt2"/>
                </a:highlight>
                <a:latin typeface="Ubuntu"/>
                <a:ea typeface="Ubuntu"/>
                <a:cs typeface="Ubuntu"/>
                <a:sym typeface="Ubuntu"/>
              </a:rPr>
              <a:t>October 12th</a:t>
            </a:r>
            <a:endParaRPr sz="2900" b="1">
              <a:highlight>
                <a:schemeClr val="lt2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342900" lvl="0" indent="40005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RMHS: Room 343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PHS: Room 229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FCHS: Room M-107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342900" lvl="0" indent="4000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FRHS: Room TBD</a:t>
            </a:r>
            <a:endParaRPr sz="2900" b="1">
              <a:highlight>
                <a:schemeClr val="lt2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412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SzPts val="2900"/>
              <a:buFont typeface="Ubuntu"/>
              <a:buAutoNum type="arabicParenR"/>
            </a:pPr>
            <a:r>
              <a:rPr lang="en" sz="2900" b="1">
                <a:latin typeface="Ubuntu"/>
                <a:ea typeface="Ubuntu"/>
                <a:cs typeface="Ubuntu"/>
                <a:sym typeface="Ubuntu"/>
              </a:rPr>
              <a:t>Saturday </a:t>
            </a:r>
            <a:r>
              <a:rPr lang="en" sz="2900" b="1">
                <a:highlight>
                  <a:schemeClr val="lt2"/>
                </a:highlight>
                <a:latin typeface="Ubuntu"/>
                <a:ea typeface="Ubuntu"/>
                <a:cs typeface="Ubuntu"/>
                <a:sym typeface="Ubuntu"/>
              </a:rPr>
              <a:t>October 14th</a:t>
            </a:r>
            <a:r>
              <a:rPr lang="en" sz="2900" b="1">
                <a:latin typeface="Ubuntu"/>
                <a:ea typeface="Ubuntu"/>
                <a:cs typeface="Ubuntu"/>
                <a:sym typeface="Ubuntu"/>
              </a:rPr>
              <a:t> Leadership Seminar (FIRST SEMINAR)</a:t>
            </a:r>
            <a:endParaRPr sz="29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412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900"/>
              <a:buFont typeface="Ubuntu"/>
              <a:buAutoNum type="arabicParenR"/>
            </a:pPr>
            <a:r>
              <a:rPr lang="en" sz="2900" b="1">
                <a:latin typeface="Ubuntu"/>
                <a:ea typeface="Ubuntu"/>
                <a:cs typeface="Ubuntu"/>
                <a:sym typeface="Ubuntu"/>
              </a:rPr>
              <a:t>Wednesday </a:t>
            </a:r>
            <a:r>
              <a:rPr lang="en" sz="2900" b="1">
                <a:highlight>
                  <a:schemeClr val="lt2"/>
                </a:highlight>
                <a:latin typeface="Ubuntu"/>
                <a:ea typeface="Ubuntu"/>
                <a:cs typeface="Ubuntu"/>
                <a:sym typeface="Ubuntu"/>
              </a:rPr>
              <a:t>November 1st 6:30-8:30PM @ PHS</a:t>
            </a:r>
            <a:r>
              <a:rPr lang="en" sz="2900" b="1">
                <a:latin typeface="Ubuntu"/>
                <a:ea typeface="Ubuntu"/>
                <a:cs typeface="Ubuntu"/>
                <a:sym typeface="Ubuntu"/>
              </a:rPr>
              <a:t> (FIRST SALSA/SPANISH NIGHT)</a:t>
            </a:r>
            <a:endParaRPr sz="29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575" y="1063375"/>
            <a:ext cx="2339692" cy="175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8963"/>
            <a:ext cx="1083750" cy="103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8686800" y="96475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Calendar: Page 4-5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529200" y="597450"/>
            <a:ext cx="8614800" cy="37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 b="1">
                <a:latin typeface="Ubuntu"/>
                <a:ea typeface="Ubuntu"/>
                <a:cs typeface="Ubuntu"/>
                <a:sym typeface="Ubuntu"/>
              </a:rPr>
              <a:t>*</a:t>
            </a: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Expected to be at all of events on calendar. 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>
                <a:latin typeface="Ubuntu"/>
                <a:ea typeface="Ubuntu"/>
                <a:cs typeface="Ubuntu"/>
                <a:sym typeface="Ubuntu"/>
              </a:rPr>
              <a:t>Please communicate when life gets in the way; AS SOON AS YOU KNOW! (Minimum of 48 hrs notice) </a:t>
            </a: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THIS MEANS A PHONE CALL (not a text) FROM </a:t>
            </a:r>
            <a:r>
              <a:rPr lang="en" sz="2300" b="1" u="sng">
                <a:latin typeface="Ubuntu"/>
                <a:ea typeface="Ubuntu"/>
                <a:cs typeface="Ubuntu"/>
                <a:sym typeface="Ubuntu"/>
              </a:rPr>
              <a:t>YOU</a:t>
            </a: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 TO KYLA, SKYLER or JOE</a:t>
            </a:r>
            <a:r>
              <a:rPr lang="en" sz="2300">
                <a:latin typeface="Ubuntu"/>
                <a:ea typeface="Ubuntu"/>
                <a:cs typeface="Ubuntu"/>
                <a:sym typeface="Ubuntu"/>
              </a:rPr>
              <a:t> explaining your absence.</a:t>
            </a:r>
            <a:endParaRPr sz="23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>
                <a:latin typeface="Ubuntu"/>
                <a:ea typeface="Ubuntu"/>
                <a:cs typeface="Ubuntu"/>
                <a:sym typeface="Ubuntu"/>
              </a:rPr>
              <a:t>*Missing a seminar without proper prior communication will result in a student and GL Staff meeting about potential removal from GL.</a:t>
            </a:r>
            <a:endParaRPr sz="23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>
                <a:latin typeface="Ubuntu"/>
                <a:ea typeface="Ubuntu"/>
                <a:cs typeface="Ubuntu"/>
                <a:sym typeface="Ubuntu"/>
              </a:rPr>
              <a:t>*Missing 3 events = parent meeting and probable removal from program.</a:t>
            </a:r>
            <a:endParaRPr sz="19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75" y="47600"/>
            <a:ext cx="824175" cy="7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8686800" y="47600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Dates Your Student Will Miss: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Scan this QR Code!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Please fill that out ASAP following this meeting</a:t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50" y="2858775"/>
            <a:ext cx="2750674" cy="20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8686800" y="96475"/>
            <a:ext cx="2649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1864</Words>
  <Application>Microsoft Macintosh PowerPoint</Application>
  <PresentationFormat>On-screen Show (16:9)</PresentationFormat>
  <Paragraphs>298</Paragraphs>
  <Slides>33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Trebuchet MS</vt:lpstr>
      <vt:lpstr>Calibri</vt:lpstr>
      <vt:lpstr>PT Sans Narrow</vt:lpstr>
      <vt:lpstr>Arial</vt:lpstr>
      <vt:lpstr>Nunito</vt:lpstr>
      <vt:lpstr>Open Sans</vt:lpstr>
      <vt:lpstr>Ubuntu</vt:lpstr>
      <vt:lpstr>Simple Light</vt:lpstr>
      <vt:lpstr>Global Leaders 2023-2024 Leadership Program       </vt:lpstr>
      <vt:lpstr>   Tonight’s Agenda:  YOUR FOLDER HAS ALL THIS INFO!</vt:lpstr>
      <vt:lpstr>Service-Learning</vt:lpstr>
      <vt:lpstr>GL Staff Contact Info:  Page 2</vt:lpstr>
      <vt:lpstr>GL Portal: Page 2</vt:lpstr>
      <vt:lpstr>    Activities, Events and Meetings: Page 3 </vt:lpstr>
      <vt:lpstr>First THREE MANDATORY Dates</vt:lpstr>
      <vt:lpstr>Calendar: Page 4-5</vt:lpstr>
      <vt:lpstr>Dates Your Student Will Miss:</vt:lpstr>
      <vt:lpstr>How does GL $ get distributed?</vt:lpstr>
      <vt:lpstr>Student/Parent Fundraising Philosophy: Page 6-7</vt:lpstr>
      <vt:lpstr> Student/Parent Fundraising Continued What % of student fundraising gets applied to my program fee? </vt:lpstr>
      <vt:lpstr>2022-2023 Student Fundraising TOTALS:  47 students </vt:lpstr>
      <vt:lpstr>King Soopers page 7</vt:lpstr>
      <vt:lpstr>Coffee Sales: Page 7</vt:lpstr>
      <vt:lpstr>               Coffee Sales continued Page 7 </vt:lpstr>
      <vt:lpstr>Letter Writing Campaign Sample Letters: pages 8-11</vt:lpstr>
      <vt:lpstr>Letter Writing Campaign STARTS NOW: (Take a picture of me… this slide)  </vt:lpstr>
      <vt:lpstr>PowerPoint Presentation</vt:lpstr>
      <vt:lpstr>       “Dancing for the Stoves!”</vt:lpstr>
      <vt:lpstr>Fiesta de Global Leaders Rio Grande Benefit Auction:  Page 12 </vt:lpstr>
      <vt:lpstr>Donations for the Auction</vt:lpstr>
      <vt:lpstr>     Committees/ Parent Involvement: Page 12 </vt:lpstr>
      <vt:lpstr>2023-2024 Student Fundraising Goal                                </vt:lpstr>
      <vt:lpstr>Work &amp; Earn Program: pages 15-16</vt:lpstr>
      <vt:lpstr>     Signed Participant Agreement:     You should have signed and turned this in at check-in We need this signed and turned in tonight </vt:lpstr>
      <vt:lpstr> Remind Texts!</vt:lpstr>
      <vt:lpstr>Parent Volunteers for carpools to Saturday/ Sunday Seminars</vt:lpstr>
      <vt:lpstr>Add Us On Instagram + Facebook</vt:lpstr>
      <vt:lpstr>LUNCH MEETING AND SEMINAR</vt:lpstr>
      <vt:lpstr>        June and July numbers: </vt:lpstr>
      <vt:lpstr>Questions?</vt:lpstr>
      <vt:lpstr>Meet:  Aurelio “Houston” Hernandez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Leaders 2023-2024 Leadership Program       </dc:title>
  <cp:lastModifiedBy>Kyla Worth</cp:lastModifiedBy>
  <cp:revision>1</cp:revision>
  <dcterms:modified xsi:type="dcterms:W3CDTF">2023-10-09T23:46:27Z</dcterms:modified>
</cp:coreProperties>
</file>